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84" r:id="rId9"/>
    <p:sldId id="280" r:id="rId10"/>
    <p:sldId id="285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86" r:id="rId22"/>
    <p:sldId id="287" r:id="rId23"/>
    <p:sldId id="275" r:id="rId24"/>
    <p:sldId id="276" r:id="rId25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76633-8BC1-449B-A60C-55FC36DA91D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1DF2D-8E6E-4D7D-B6FA-2834DFB621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629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C1DF2D-8E6E-4D7D-B6FA-2834DFB6216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037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1_Title, 2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1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51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3227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1_Title, Cont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12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pt-B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/>
          <p:nvPr/>
        </p:nvPicPr>
        <p:blipFill>
          <a:blip r:embed="rId1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5" name="Picture 6"/>
          <p:cNvPicPr/>
          <p:nvPr/>
        </p:nvPicPr>
        <p:blipFill>
          <a:blip r:embed="rId15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3680" y="843480"/>
            <a:ext cx="103633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41" name="Picture 2"/>
          <p:cNvPicPr/>
          <p:nvPr/>
        </p:nvPicPr>
        <p:blipFill>
          <a:blip r:embed="rId16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0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pic>
        <p:nvPicPr>
          <p:cNvPr id="81" name="Picture 2"/>
          <p:cNvPicPr/>
          <p:nvPr/>
        </p:nvPicPr>
        <p:blipFill>
          <a:blip r:embed="rId16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13680" y="843480"/>
            <a:ext cx="1036332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pt-BR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6fWpdXvOYk&amp;t=44s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youtube.com/watch?v=RpEqtGa2vT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BCrZrkDvQxM" TargetMode="External"/><Relationship Id="rId5" Type="http://schemas.openxmlformats.org/officeDocument/2006/relationships/hyperlink" Target="https://www.youtube.com/watch?v=5AAjVFM0t0o" TargetMode="External"/><Relationship Id="rId4" Type="http://schemas.openxmlformats.org/officeDocument/2006/relationships/hyperlink" Target="https://www.youtube.com/watch?v=1t2t8d8xtD0&amp;feature=youtu.be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751040" y="2254312"/>
            <a:ext cx="8688960" cy="1554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6000" b="1" strike="noStrike" cap="all" spc="-1" dirty="0">
                <a:latin typeface="Tw Cen MT"/>
                <a:ea typeface="DejaVu Sans"/>
              </a:rPr>
              <a:t>VENTIVIDA</a:t>
            </a:r>
          </a:p>
          <a:p>
            <a:pPr algn="ctr">
              <a:lnSpc>
                <a:spcPct val="90000"/>
              </a:lnSpc>
            </a:pPr>
            <a:r>
              <a:rPr lang="pt-BR" sz="4400" b="1" cap="all" spc="-1" dirty="0">
                <a:latin typeface="Tw Cen MT"/>
              </a:rPr>
              <a:t>COMPRESSOR articulado</a:t>
            </a:r>
            <a:endParaRPr lang="pt-BR" sz="4400" b="1" strike="noStrike" spc="-1" dirty="0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1486629" y="3908382"/>
            <a:ext cx="9217782" cy="468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pt-BR" sz="2200" b="1" strike="noStrike" cap="all" spc="-1" dirty="0">
                <a:solidFill>
                  <a:schemeClr val="bg1">
                    <a:lumMod val="50000"/>
                  </a:schemeClr>
                </a:solidFill>
                <a:latin typeface="Tw Cen MT"/>
                <a:ea typeface="DejaVu Sans"/>
              </a:rPr>
              <a:t>SUBSTITUTO imediato DE RESPIRADOR para a pandemia de covid-19</a:t>
            </a:r>
            <a:endParaRPr lang="pt-BR" sz="2200" b="1" strike="noStrike" spc="-1" dirty="0">
              <a:solidFill>
                <a:schemeClr val="bg1">
                  <a:lumMod val="5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-1436" y="41975"/>
            <a:ext cx="12193435" cy="1595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cap="all" spc="-1" dirty="0">
                <a:latin typeface="Tw Cen MT"/>
                <a:ea typeface="DejaVu Sans"/>
              </a:rPr>
              <a:t>Conceito da abordagem </a:t>
            </a:r>
          </a:p>
          <a:p>
            <a:pPr algn="ctr">
              <a:lnSpc>
                <a:spcPct val="90000"/>
              </a:lnSpc>
            </a:pPr>
            <a:r>
              <a:rPr lang="pt-BR" sz="4400" b="1" strike="noStrike" cap="all" spc="-1" dirty="0">
                <a:latin typeface="Tw Cen MT"/>
                <a:ea typeface="DejaVu Sans"/>
              </a:rPr>
              <a:t>do VENTIVIDA</a:t>
            </a:r>
            <a:endParaRPr lang="pt-BR" sz="4400" b="1" strike="noStrike" spc="-1" dirty="0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913680" y="1998719"/>
            <a:ext cx="10362600" cy="38045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Criar AMASSADOR de AMBU de baixíssimo custo</a:t>
            </a:r>
            <a:endParaRPr lang="pt-BR" sz="2000" b="0" strike="noStrike" spc="-1" dirty="0">
              <a:latin typeface="Tw Cen MT" panose="020B0602020104020603" pitchFamily="34" charset="0"/>
            </a:endParaRPr>
          </a:p>
          <a:p>
            <a:pPr marL="432000" lvl="0" indent="-323279">
              <a:spcBef>
                <a:spcPts val="1417"/>
              </a:spcBef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2000" cap="all" spc="-1" dirty="0">
                <a:latin typeface="Tw Cen MT" panose="020B0602020104020603" pitchFamily="34" charset="0"/>
                <a:sym typeface="Twentieth Century"/>
              </a:rPr>
              <a:t>AUMENTAR ROBUSTEZ E CONFIABILIDADE COM NOVO CONCEITO MECÂNICO</a:t>
            </a:r>
            <a:endParaRPr lang="pt-BR" sz="2000" cap="all" spc="-1" dirty="0">
              <a:latin typeface="Tw Cen MT" panose="020B0602020104020603" pitchFamily="34" charset="0"/>
              <a:sym typeface="Arial"/>
            </a:endParaRPr>
          </a:p>
          <a:p>
            <a:pPr marL="432000" lvl="0" indent="-323279">
              <a:lnSpc>
                <a:spcPct val="120000"/>
              </a:lnSpc>
              <a:spcBef>
                <a:spcPts val="1417"/>
              </a:spcBef>
              <a:buSzPts val="900"/>
              <a:buFont typeface="Noto Sans Symbols"/>
              <a:buChar char="●"/>
            </a:pPr>
            <a:r>
              <a:rPr lang="pt-BR" sz="2000" cap="all" spc="-1" dirty="0">
                <a:latin typeface="Tw Cen MT" panose="020B0602020104020603" pitchFamily="34" charset="0"/>
                <a:sym typeface="Twentieth Century"/>
              </a:rPr>
              <a:t>MINIMIZAR NÚMERO DE PEÇAS</a:t>
            </a:r>
            <a:endParaRPr lang="pt-BR" sz="2000" cap="all" spc="-1" dirty="0">
              <a:latin typeface="Tw Cen MT" panose="020B0602020104020603" pitchFamily="34" charset="0"/>
            </a:endParaRPr>
          </a:p>
          <a:p>
            <a:pPr marL="432000" lvl="0" indent="-323279">
              <a:lnSpc>
                <a:spcPct val="120000"/>
              </a:lnSpc>
              <a:spcBef>
                <a:spcPts val="1417"/>
              </a:spcBef>
              <a:buSzPts val="900"/>
              <a:buFont typeface="Noto Sans Symbols"/>
              <a:buChar char="●"/>
            </a:pPr>
            <a:r>
              <a:rPr lang="pt-BR" sz="2000" cap="all" spc="-1" dirty="0">
                <a:latin typeface="Tw Cen MT" panose="020B0602020104020603" pitchFamily="34" charset="0"/>
                <a:sym typeface="Twentieth Century"/>
              </a:rPr>
              <a:t>MINIMIZAR ATRITO – ROLAMENTOS DE ESFERAS</a:t>
            </a:r>
            <a:endParaRPr lang="pt-BR" sz="2000" cap="all" spc="-1" dirty="0">
              <a:latin typeface="Tw Cen MT" panose="020B0602020104020603" pitchFamily="34" charset="0"/>
            </a:endParaRPr>
          </a:p>
          <a:p>
            <a:pPr marL="432000" lvl="0" indent="-323279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ts val="900"/>
              <a:buFont typeface="Noto Sans Symbols"/>
              <a:buChar char="●"/>
            </a:pPr>
            <a:r>
              <a:rPr lang="pt-BR" sz="2000" cap="all" spc="-1" dirty="0">
                <a:latin typeface="Tw Cen MT" panose="020B0602020104020603" pitchFamily="34" charset="0"/>
                <a:sym typeface="Twentieth Century"/>
              </a:rPr>
              <a:t>MATERIAIS E PROCESSOS:</a:t>
            </a:r>
            <a:endParaRPr lang="pt-BR" sz="2000" cap="all" spc="-1" dirty="0">
              <a:latin typeface="Tw Cen MT" panose="020B0602020104020603" pitchFamily="34" charset="0"/>
              <a:sym typeface="Arial"/>
            </a:endParaRPr>
          </a:p>
          <a:p>
            <a:pPr marL="908640" lvl="1" indent="-342719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ts val="900"/>
              <a:buFont typeface="Courier New"/>
              <a:buChar char="o"/>
            </a:pPr>
            <a:r>
              <a:rPr lang="pt-BR" sz="2000" cap="all" spc="-1" dirty="0">
                <a:latin typeface="Tw Cen MT" panose="020B0602020104020603" pitchFamily="34" charset="0"/>
                <a:sym typeface="Twentieth Century"/>
              </a:rPr>
              <a:t>PROTOTIPAGEM</a:t>
            </a:r>
            <a:endParaRPr lang="pt-BR" sz="2000" cap="all" spc="-1" dirty="0">
              <a:latin typeface="Tw Cen MT" panose="020B0602020104020603" pitchFamily="34" charset="0"/>
              <a:sym typeface="Arial"/>
            </a:endParaRPr>
          </a:p>
          <a:p>
            <a:pPr marL="908640" lvl="1" indent="-342719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ts val="900"/>
              <a:buFont typeface="Courier New"/>
              <a:buChar char="o"/>
            </a:pPr>
            <a:r>
              <a:rPr lang="pt-BR" sz="2000" cap="all" spc="-1" dirty="0">
                <a:latin typeface="Tw Cen MT" panose="020B0602020104020603" pitchFamily="34" charset="0"/>
                <a:sym typeface="Twentieth Century"/>
              </a:rPr>
              <a:t>PRODUÇÃO: ESTAMPARIA E AÇO (INOX OU PINTURA EPÓXI-PÓ)</a:t>
            </a:r>
            <a:endParaRPr lang="pt-BR" sz="2000" cap="all" spc="-1" dirty="0">
              <a:latin typeface="Tw Cen MT" panose="020B0602020104020603" pitchFamily="34" charset="0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2"/>
          <p:cNvSpPr/>
          <p:nvPr/>
        </p:nvSpPr>
        <p:spPr>
          <a:xfrm>
            <a:off x="913978" y="1502290"/>
            <a:ext cx="10362600" cy="48839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lvl="0" indent="-227520">
              <a:lnSpc>
                <a:spcPct val="120000"/>
              </a:lnSpc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cap="all" spc="-1" dirty="0">
                <a:latin typeface="Tw Cen MT" panose="020B0602020104020603" pitchFamily="34" charset="0"/>
                <a:sym typeface="Twentieth Century"/>
              </a:rPr>
              <a:t>UTILIZAR MOTORE DE APLICAÇÃO AUTOMOTIVA, POR SEREM ALTAMENTE CONFIÁVEIS E DISPONÍVEIS EM TODO O PAÍS. NO PIOR CASO DE NECESSIDADE, PODEM SER RETIRADOS DE CARROS DESCARTADOS</a:t>
            </a:r>
          </a:p>
          <a:p>
            <a:pPr marL="228600" lvl="0" indent="-227520">
              <a:lnSpc>
                <a:spcPct val="120000"/>
              </a:lnSpc>
              <a:buClr>
                <a:srgbClr val="000000"/>
              </a:buClr>
              <a:buSzPts val="2000"/>
              <a:buFont typeface="Arial"/>
              <a:buChar char="•"/>
            </a:pPr>
            <a:endParaRPr lang="pt-BR" sz="2000" cap="all" spc="-1" dirty="0">
              <a:latin typeface="Tw Cen MT" panose="020B0602020104020603" pitchFamily="34" charset="0"/>
              <a:sym typeface="Arial"/>
            </a:endParaRPr>
          </a:p>
          <a:p>
            <a:pPr marL="228600" lvl="0" indent="-22752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cap="all" spc="-1" dirty="0">
                <a:latin typeface="Tw Cen MT" panose="020B0602020104020603" pitchFamily="34" charset="0"/>
                <a:sym typeface="Twentieth Century"/>
              </a:rPr>
              <a:t>ESTRUTURA MÍNIMA DE CONTROLE ELETRÔNICO – SOMENTE ROTAÇÃO, UTILIZANDO OS MÉTODOS MAIS BÁSICOS POSSÍVEIS (PWM, REOSTATOS, ...) </a:t>
            </a:r>
          </a:p>
          <a:p>
            <a:pPr marL="228600" lvl="0" indent="-22752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ts val="2000"/>
              <a:buFont typeface="Arial"/>
              <a:buChar char="•"/>
            </a:pPr>
            <a:endParaRPr lang="pt-BR" sz="2000" cap="all" spc="-1" dirty="0">
              <a:latin typeface="Tw Cen MT" panose="020B0602020104020603" pitchFamily="34" charset="0"/>
              <a:sym typeface="Arial"/>
            </a:endParaRPr>
          </a:p>
          <a:p>
            <a:pPr marL="228600" lvl="0" indent="-22752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cap="all" spc="-1" dirty="0">
                <a:latin typeface="Tw Cen MT" panose="020B0602020104020603" pitchFamily="34" charset="0"/>
                <a:sym typeface="Twentieth Century"/>
              </a:rPr>
              <a:t>AJUSTE MECÂNICO DE VOLUME POR CICLO</a:t>
            </a:r>
          </a:p>
          <a:p>
            <a:pPr marL="228600" lvl="0" indent="-22752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ts val="2000"/>
              <a:buFont typeface="Arial"/>
              <a:buChar char="•"/>
            </a:pPr>
            <a:endParaRPr lang="pt-BR" sz="2000" cap="all" spc="-1" dirty="0">
              <a:latin typeface="Tw Cen MT" panose="020B0602020104020603" pitchFamily="34" charset="0"/>
              <a:sym typeface="Arial"/>
            </a:endParaRPr>
          </a:p>
          <a:p>
            <a:pPr marL="228600" lvl="0" indent="-22752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cap="all" spc="-1" dirty="0">
                <a:latin typeface="Tw Cen MT" panose="020B0602020104020603" pitchFamily="34" charset="0"/>
                <a:sym typeface="Twentieth Century"/>
              </a:rPr>
              <a:t>OPÇÃO POR UTILIZAR MECANISMO DE 4 BARRAS PLANAS – SIMPLES, BARATO E ROBUSTO</a:t>
            </a:r>
            <a:endParaRPr lang="pt-BR" sz="2000" cap="all" spc="-1" dirty="0">
              <a:latin typeface="Tw Cen MT" panose="020B0602020104020603" pitchFamily="34" charset="0"/>
              <a:sym typeface="Arial"/>
            </a:endParaRPr>
          </a:p>
        </p:txBody>
      </p:sp>
      <p:sp>
        <p:nvSpPr>
          <p:cNvPr id="4" name="CustomShape 1"/>
          <p:cNvSpPr/>
          <p:nvPr/>
        </p:nvSpPr>
        <p:spPr>
          <a:xfrm>
            <a:off x="-1444" y="45265"/>
            <a:ext cx="12193444" cy="1316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cap="all" spc="-1" dirty="0">
                <a:latin typeface="Tw Cen MT"/>
                <a:ea typeface="DejaVu Sans"/>
              </a:rPr>
              <a:t>Conceito da abordagem </a:t>
            </a:r>
          </a:p>
          <a:p>
            <a:pPr algn="ctr">
              <a:lnSpc>
                <a:spcPct val="90000"/>
              </a:lnSpc>
            </a:pPr>
            <a:r>
              <a:rPr lang="pt-BR" sz="4400" b="1" strike="noStrike" cap="all" spc="-1" dirty="0">
                <a:latin typeface="Tw Cen MT"/>
                <a:ea typeface="DejaVu Sans"/>
              </a:rPr>
              <a:t>do esmagador articulado DE AMBU</a:t>
            </a:r>
            <a:endParaRPr lang="pt-BR" sz="44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913680" y="2367000"/>
            <a:ext cx="10362600" cy="342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8" name="Picture 2"/>
          <p:cNvPicPr/>
          <p:nvPr/>
        </p:nvPicPr>
        <p:blipFill>
          <a:blip r:embed="rId2"/>
          <a:stretch/>
        </p:blipFill>
        <p:spPr>
          <a:xfrm>
            <a:off x="2244600" y="936000"/>
            <a:ext cx="7331040" cy="5921280"/>
          </a:xfrm>
          <a:prstGeom prst="rect">
            <a:avLst/>
          </a:prstGeom>
          <a:ln>
            <a:noFill/>
          </a:ln>
        </p:spPr>
      </p:pic>
      <p:sp>
        <p:nvSpPr>
          <p:cNvPr id="189" name="CustomShape 2"/>
          <p:cNvSpPr/>
          <p:nvPr/>
        </p:nvSpPr>
        <p:spPr>
          <a:xfrm>
            <a:off x="0" y="42374"/>
            <a:ext cx="12192000" cy="875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 dirty="0">
                <a:solidFill>
                  <a:srgbClr val="000000"/>
                </a:solidFill>
                <a:latin typeface="Tw Cen MT" panose="020B0602020104020603" pitchFamily="34" charset="0"/>
                <a:ea typeface="DejaVu Sans"/>
              </a:rPr>
              <a:t>PROPOSTA DE PROTÓTIPO</a:t>
            </a:r>
            <a:endParaRPr lang="pt-BR" sz="4400" b="1" strike="noStrike" spc="-1" dirty="0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2"/>
          <p:cNvPicPr/>
          <p:nvPr/>
        </p:nvPicPr>
        <p:blipFill rotWithShape="1">
          <a:blip r:embed="rId2"/>
          <a:srcRect t="6902" b="12164"/>
          <a:stretch/>
        </p:blipFill>
        <p:spPr>
          <a:xfrm>
            <a:off x="2026408" y="1258429"/>
            <a:ext cx="8217720" cy="5549774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725040" y="2448000"/>
            <a:ext cx="10362600" cy="342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0" y="42374"/>
            <a:ext cx="12192000" cy="881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 dirty="0">
                <a:latin typeface="Tw Cen MT" panose="020B0602020104020603" pitchFamily="34" charset="0"/>
                <a:ea typeface="DejaVu Sans"/>
              </a:rPr>
              <a:t>PROPOSTA DE PROTÓTIPO PARA O VENTIVIDA</a:t>
            </a:r>
            <a:endParaRPr lang="pt-BR" sz="4400" b="1" strike="noStrike" spc="-1" dirty="0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913680" y="2367000"/>
            <a:ext cx="10362600" cy="342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4barras2">
            <a:hlinkClick r:id="" action="ppaction://media"/>
            <a:extLst>
              <a:ext uri="{FF2B5EF4-FFF2-40B4-BE49-F238E27FC236}">
                <a16:creationId xmlns:a16="http://schemas.microsoft.com/office/drawing/2014/main" id="{2F6B7966-D7D2-4594-B9F9-D44907F2FF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6" name="CustomShape 2"/>
          <p:cNvSpPr/>
          <p:nvPr/>
        </p:nvSpPr>
        <p:spPr>
          <a:xfrm>
            <a:off x="-579200" y="0"/>
            <a:ext cx="10363320" cy="159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3600" b="0" strike="noStrike" spc="-1" dirty="0">
                <a:latin typeface="Arial"/>
                <a:ea typeface="DejaVu Sans"/>
              </a:rPr>
              <a:t>PRINCÍPIO DE FUNCIONAMENTO DA ARTICULAÇÃO DAS QUATRO BARRAS</a:t>
            </a:r>
            <a:endParaRPr lang="pt-BR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m 157"/>
          <p:cNvPicPr/>
          <p:nvPr/>
        </p:nvPicPr>
        <p:blipFill>
          <a:blip r:embed="rId2"/>
          <a:stretch/>
        </p:blipFill>
        <p:spPr>
          <a:xfrm>
            <a:off x="857520" y="1533240"/>
            <a:ext cx="4116600" cy="448308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-1" y="45265"/>
            <a:ext cx="12192001" cy="13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 dirty="0">
                <a:latin typeface="Tw Cen MT" panose="020B0602020104020603" pitchFamily="34" charset="0"/>
                <a:ea typeface="DejaVu Sans"/>
              </a:rPr>
              <a:t>REFERÊNCIA EM RELAÇÃO </a:t>
            </a:r>
            <a:r>
              <a:rPr lang="pt-BR" sz="4400" b="1" spc="-1" dirty="0">
                <a:latin typeface="Tw Cen MT" panose="020B0602020104020603" pitchFamily="34" charset="0"/>
                <a:ea typeface="DejaVu Sans"/>
              </a:rPr>
              <a:t>AO</a:t>
            </a:r>
            <a:r>
              <a:rPr lang="pt-BR" sz="4400" b="1" strike="noStrike" spc="-1" dirty="0">
                <a:latin typeface="Tw Cen MT" panose="020B0602020104020603" pitchFamily="34" charset="0"/>
                <a:ea typeface="DejaVu Sans"/>
              </a:rPr>
              <a:t> </a:t>
            </a:r>
            <a:br>
              <a:rPr sz="4400" b="1" dirty="0">
                <a:latin typeface="Tw Cen MT" panose="020B0602020104020603" pitchFamily="34" charset="0"/>
              </a:rPr>
            </a:br>
            <a:r>
              <a:rPr lang="pt-BR" sz="4400" b="1" strike="noStrike" spc="-1" dirty="0">
                <a:latin typeface="Tw Cen MT" panose="020B0602020104020603" pitchFamily="34" charset="0"/>
                <a:ea typeface="DejaVu Sans"/>
              </a:rPr>
              <a:t>TAMANHO DO AMBU</a:t>
            </a:r>
            <a:endParaRPr lang="pt-BR" sz="4400" b="1" strike="noStrike" spc="-1" dirty="0">
              <a:latin typeface="Tw Cen MT" panose="020B0602020104020603" pitchFamily="34" charset="0"/>
            </a:endParaRPr>
          </a:p>
        </p:txBody>
      </p:sp>
      <p:pic>
        <p:nvPicPr>
          <p:cNvPr id="199" name="Imagem 159"/>
          <p:cNvPicPr/>
          <p:nvPr/>
        </p:nvPicPr>
        <p:blipFill>
          <a:blip r:embed="rId3"/>
          <a:stretch/>
        </p:blipFill>
        <p:spPr>
          <a:xfrm>
            <a:off x="5311789" y="1661040"/>
            <a:ext cx="6851160" cy="414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0" y="42374"/>
            <a:ext cx="12192000" cy="1243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 dirty="0">
                <a:latin typeface="Tw Cen MT" panose="020B0602020104020603" pitchFamily="34" charset="0"/>
                <a:ea typeface="DejaVu Sans"/>
              </a:rPr>
              <a:t>SIMULAÇÃO DE FUNCIONAMENTO DO ESMAGADOR ARTICULADO DE AMBU </a:t>
            </a:r>
            <a:endParaRPr lang="pt-BR" sz="4400" b="1" strike="noStrike" spc="-1" dirty="0">
              <a:latin typeface="Tw Cen MT" panose="020B0602020104020603" pitchFamily="34" charset="0"/>
            </a:endParaRPr>
          </a:p>
        </p:txBody>
      </p:sp>
      <p:pic>
        <p:nvPicPr>
          <p:cNvPr id="201" name="Imagem 161"/>
          <p:cNvPicPr/>
          <p:nvPr/>
        </p:nvPicPr>
        <p:blipFill>
          <a:blip r:embed="rId2"/>
          <a:stretch/>
        </p:blipFill>
        <p:spPr>
          <a:xfrm>
            <a:off x="6712560" y="1674360"/>
            <a:ext cx="4640040" cy="3478680"/>
          </a:xfrm>
          <a:prstGeom prst="rect">
            <a:avLst/>
          </a:prstGeom>
          <a:ln>
            <a:noFill/>
          </a:ln>
        </p:spPr>
      </p:pic>
      <p:pic>
        <p:nvPicPr>
          <p:cNvPr id="202" name="Imagem 162"/>
          <p:cNvPicPr/>
          <p:nvPr/>
        </p:nvPicPr>
        <p:blipFill>
          <a:blip r:embed="rId3"/>
          <a:stretch/>
        </p:blipFill>
        <p:spPr>
          <a:xfrm>
            <a:off x="360000" y="1663200"/>
            <a:ext cx="5915160" cy="344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m 3"/>
          <p:cNvPicPr/>
          <p:nvPr/>
        </p:nvPicPr>
        <p:blipFill>
          <a:blip r:embed="rId2"/>
          <a:stretch/>
        </p:blipFill>
        <p:spPr>
          <a:xfrm>
            <a:off x="1026720" y="1440000"/>
            <a:ext cx="10204920" cy="512604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1358" y="45265"/>
            <a:ext cx="12190642" cy="1322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 dirty="0">
                <a:latin typeface="Tw Cen MT" panose="020B0602020104020603" pitchFamily="34" charset="0"/>
                <a:ea typeface="DejaVu Sans"/>
              </a:rPr>
              <a:t>ELEMENTOS DE AJUSTE DE VOLUME </a:t>
            </a:r>
          </a:p>
          <a:p>
            <a:pPr algn="ctr">
              <a:lnSpc>
                <a:spcPct val="90000"/>
              </a:lnSpc>
            </a:pPr>
            <a:r>
              <a:rPr lang="pt-BR" sz="4400" b="1" strike="noStrike" spc="-1" dirty="0">
                <a:latin typeface="Tw Cen MT" panose="020B0602020104020603" pitchFamily="34" charset="0"/>
                <a:ea typeface="DejaVu Sans"/>
              </a:rPr>
              <a:t>(PRELIMINAR)</a:t>
            </a:r>
            <a:endParaRPr lang="pt-BR" sz="4400" b="1" strike="noStrike" spc="-1" dirty="0">
              <a:latin typeface="Tw Cen MT" panose="020B0602020104020603" pitchFamily="34" charset="0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7070757" y="1322305"/>
            <a:ext cx="3874884" cy="4073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914040" y="1619587"/>
            <a:ext cx="10363320" cy="19203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Controle do </a:t>
            </a:r>
            <a:r>
              <a:rPr lang="pt-BR" sz="3200" b="1" strike="noStrike" spc="-1" dirty="0">
                <a:latin typeface="Arial"/>
                <a:ea typeface="DejaVu Sans"/>
              </a:rPr>
              <a:t>volume</a:t>
            </a:r>
            <a:r>
              <a:rPr lang="pt-BR" sz="3200" b="0" strike="noStrike" spc="-1" dirty="0">
                <a:latin typeface="Arial"/>
                <a:ea typeface="DejaVu Sans"/>
              </a:rPr>
              <a:t> </a:t>
            </a: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bombeado por ciclo:</a:t>
            </a:r>
            <a:br>
              <a:rPr sz="1200" dirty="0"/>
            </a:br>
            <a:r>
              <a:rPr lang="pt-BR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V1 &lt; V2 &lt; V3</a:t>
            </a:r>
            <a:br>
              <a:rPr sz="1200" dirty="0"/>
            </a:b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Ajustado pela posição dos apoios de contato</a:t>
            </a:r>
            <a:br>
              <a:rPr sz="1200" dirty="0"/>
            </a:b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Estudar ajuste complementar – raio no disco de acionamento ajustável com pino</a:t>
            </a:r>
            <a:r>
              <a:rPr lang="pt-BR" sz="2400" b="0" strike="noStrike" spc="-1" dirty="0">
                <a:solidFill>
                  <a:srgbClr val="0070C0"/>
                </a:solidFill>
                <a:latin typeface="Arial"/>
                <a:ea typeface="DejaVu Sans"/>
              </a:rPr>
              <a:t>s</a:t>
            </a: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/furos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206" name="Imagem 3"/>
          <p:cNvPicPr/>
          <p:nvPr/>
        </p:nvPicPr>
        <p:blipFill>
          <a:blip r:embed="rId2"/>
          <a:stretch/>
        </p:blipFill>
        <p:spPr>
          <a:xfrm>
            <a:off x="0" y="3672000"/>
            <a:ext cx="12191400" cy="3214800"/>
          </a:xfrm>
          <a:prstGeom prst="rect">
            <a:avLst/>
          </a:prstGeom>
          <a:ln>
            <a:noFill/>
          </a:ln>
        </p:spPr>
      </p:pic>
      <p:sp>
        <p:nvSpPr>
          <p:cNvPr id="6" name="CustomShape 1"/>
          <p:cNvSpPr/>
          <p:nvPr/>
        </p:nvSpPr>
        <p:spPr>
          <a:xfrm>
            <a:off x="1358" y="45265"/>
            <a:ext cx="12190642" cy="1322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spc="-1" dirty="0">
                <a:latin typeface="Tw Cen MT" panose="020B0602020104020603" pitchFamily="34" charset="0"/>
                <a:ea typeface="DejaVu Sans"/>
              </a:rPr>
              <a:t>ELEMENTOS DE AJUSTE DE VOLUME </a:t>
            </a:r>
          </a:p>
          <a:p>
            <a:pPr algn="ctr">
              <a:lnSpc>
                <a:spcPct val="90000"/>
              </a:lnSpc>
            </a:pPr>
            <a:r>
              <a:rPr lang="pt-BR" sz="4400" b="1" strike="noStrike" spc="-1" dirty="0">
                <a:latin typeface="Tw Cen MT" panose="020B0602020104020603" pitchFamily="34" charset="0"/>
                <a:ea typeface="DejaVu Sans"/>
              </a:rPr>
              <a:t>(PRELIMINAR)</a:t>
            </a:r>
            <a:endParaRPr lang="pt-BR" sz="4400" b="1" strike="noStrike" spc="-1" dirty="0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313853C-93AF-442D-BF8B-85A83751F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3772"/>
            <a:ext cx="5396339" cy="380344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Google Shape;358;p21">
            <a:extLst>
              <a:ext uri="{FF2B5EF4-FFF2-40B4-BE49-F238E27FC236}">
                <a16:creationId xmlns:a16="http://schemas.microsoft.com/office/drawing/2014/main" id="{FC1CDD79-05CE-4A30-8D2B-4358CEE2FE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8875" y="1856516"/>
            <a:ext cx="5683282" cy="316493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6" name="Google Shape;359;p21">
            <a:extLst>
              <a:ext uri="{FF2B5EF4-FFF2-40B4-BE49-F238E27FC236}">
                <a16:creationId xmlns:a16="http://schemas.microsoft.com/office/drawing/2014/main" id="{587E45BD-DF34-43B6-A690-92981C58B686}"/>
              </a:ext>
            </a:extLst>
          </p:cNvPr>
          <p:cNvSpPr/>
          <p:nvPr/>
        </p:nvSpPr>
        <p:spPr>
          <a:xfrm>
            <a:off x="3336967" y="161858"/>
            <a:ext cx="67095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COMPONENTES PRINCIPAIS </a:t>
            </a:r>
            <a:br>
              <a:rPr lang="pt-BR" sz="32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32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PEÇAS DE MERCADO </a:t>
            </a:r>
            <a:endParaRPr sz="32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900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48117"/>
            <a:ext cx="12192000" cy="603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cap="all" spc="-1" dirty="0">
                <a:solidFill>
                  <a:srgbClr val="000000"/>
                </a:solidFill>
                <a:latin typeface="Tw Cen MT"/>
                <a:ea typeface="DejaVu Sans"/>
              </a:rPr>
              <a:t>IntroduçãO</a:t>
            </a:r>
            <a:endParaRPr lang="pt-BR" sz="4400" b="1" strike="noStrike" spc="-1" dirty="0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914700" y="1343962"/>
            <a:ext cx="10362600" cy="48486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Assim como nos países onde a COVID-19 se alastrou, no Brasil também haverá falta de equipamentos de ventilação mecânica para atendimento aos casos graves</a:t>
            </a: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b="0" strike="noStrike" spc="-1" dirty="0">
              <a:latin typeface="Tw Cen MT" panose="020B0602020104020603" pitchFamily="34" charset="0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Devido ao custo e prazo de entrega, um respirador convencional é inviável</a:t>
            </a: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b="0" strike="noStrike" spc="-1" dirty="0">
              <a:latin typeface="Tw Cen MT" panose="020B0602020104020603" pitchFamily="34" charset="0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Várias soluções alternativas, de baixo custo, estão sendo desenvolvidas em ciclo rápido em vários países</a:t>
            </a: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b="0" strike="noStrike" spc="-1" dirty="0">
              <a:latin typeface="Tw Cen MT" panose="020B0602020104020603" pitchFamily="34" charset="0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cap="all" spc="-1" dirty="0">
                <a:latin typeface="Tw Cen MT" panose="020B0602020104020603" pitchFamily="34" charset="0"/>
                <a:ea typeface="DejaVu Sans"/>
              </a:rPr>
              <a:t>u</a:t>
            </a: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ma das soluções mais comuns trata de mecanizar o acionamento de um respirador de acionamento manual – o ambu</a:t>
            </a:r>
            <a:endParaRPr lang="pt-BR" sz="2000" b="0" strike="noStrike" spc="-1" dirty="0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"/>
          <p:cNvSpPr/>
          <p:nvPr/>
        </p:nvSpPr>
        <p:spPr>
          <a:xfrm>
            <a:off x="3336967" y="161858"/>
            <a:ext cx="6709558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COMPONENTES PRINCIPAIS </a:t>
            </a:r>
            <a:br>
              <a:rPr lang="pt-BR" sz="32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32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PEÇAS DE MERCADO </a:t>
            </a:r>
            <a:endParaRPr sz="32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1"/>
          <p:cNvSpPr/>
          <p:nvPr/>
        </p:nvSpPr>
        <p:spPr>
          <a:xfrm>
            <a:off x="684159" y="3461233"/>
            <a:ext cx="2954160" cy="367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ROLAMENTOS </a:t>
            </a:r>
            <a:endParaRPr sz="18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1"/>
          <p:cNvSpPr/>
          <p:nvPr/>
        </p:nvSpPr>
        <p:spPr>
          <a:xfrm>
            <a:off x="791280" y="1459612"/>
            <a:ext cx="2636503" cy="921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REGULADOR PWM PARA CONTROLE DE ROTAÇÃO</a:t>
            </a:r>
            <a:endParaRPr sz="18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280" y="4141980"/>
            <a:ext cx="3547440" cy="165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7783" y="1418400"/>
            <a:ext cx="4672963" cy="248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2480" y="4298040"/>
            <a:ext cx="4231800" cy="192348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1"/>
          <p:cNvSpPr/>
          <p:nvPr/>
        </p:nvSpPr>
        <p:spPr>
          <a:xfrm>
            <a:off x="7253640" y="3960000"/>
            <a:ext cx="2094480" cy="36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PARAFUSOS ETC</a:t>
            </a: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44230"/>
            <a:ext cx="12192000" cy="136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cap="all" spc="-1" dirty="0">
                <a:latin typeface="Tw Cen MT"/>
                <a:ea typeface="DejaVu Sans"/>
              </a:rPr>
              <a:t>Objetivos do projeto </a:t>
            </a:r>
          </a:p>
          <a:p>
            <a:pPr algn="ctr">
              <a:lnSpc>
                <a:spcPct val="90000"/>
              </a:lnSpc>
            </a:pPr>
            <a:r>
              <a:rPr lang="pt-BR" sz="4400" b="1" strike="noStrike" cap="all" spc="-1" dirty="0">
                <a:latin typeface="Tw Cen MT"/>
                <a:ea typeface="DejaVu Sans"/>
              </a:rPr>
              <a:t>de esmagador articulado DE AMBU</a:t>
            </a:r>
            <a:endParaRPr lang="pt-BR" sz="4400" b="1" strike="noStrike" spc="-1" dirty="0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914400" y="1845222"/>
            <a:ext cx="10362600" cy="430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solidFill>
                  <a:srgbClr val="000000"/>
                </a:solidFill>
                <a:latin typeface="Tw Cen MT"/>
                <a:ea typeface="DejaVu Sans"/>
              </a:rPr>
              <a:t>Projeto open </a:t>
            </a:r>
            <a:r>
              <a:rPr lang="pt-BR" sz="2000" b="0" strike="noStrike" cap="all" spc="-1" dirty="0" err="1">
                <a:solidFill>
                  <a:srgbClr val="000000"/>
                </a:solidFill>
                <a:latin typeface="Tw Cen MT"/>
                <a:ea typeface="DejaVu Sans"/>
              </a:rPr>
              <a:t>source</a:t>
            </a:r>
            <a:endParaRPr lang="pt-BR" sz="2000" b="0" strike="noStrike" cap="all" spc="-1" dirty="0">
              <a:solidFill>
                <a:srgbClr val="000000"/>
              </a:solidFill>
              <a:latin typeface="Tw Cen MT"/>
              <a:ea typeface="DejaVu Sans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solidFill>
                  <a:srgbClr val="000000"/>
                </a:solidFill>
                <a:latin typeface="Tw Cen MT"/>
                <a:ea typeface="DejaVu Sans"/>
              </a:rPr>
              <a:t>Aprimoramento do modelo digital</a:t>
            </a:r>
            <a:endParaRPr lang="pt-BR" sz="2000" b="0" strike="noStrike" spc="-1" dirty="0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solidFill>
                  <a:srgbClr val="000000"/>
                </a:solidFill>
                <a:latin typeface="Tw Cen MT"/>
                <a:ea typeface="DejaVu Sans"/>
              </a:rPr>
              <a:t>Desenvolvimento do acionamento elétrico</a:t>
            </a:r>
            <a:endParaRPr lang="pt-BR" sz="2000" b="0" strike="noStrike" spc="-1" dirty="0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solidFill>
                  <a:srgbClr val="000000"/>
                </a:solidFill>
                <a:latin typeface="Tw Cen MT"/>
                <a:ea typeface="DejaVu Sans"/>
              </a:rPr>
              <a:t>Especificação de componentes</a:t>
            </a:r>
            <a:endParaRPr lang="pt-BR" sz="2000" b="0" strike="noStrike" spc="-1" dirty="0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solidFill>
                  <a:srgbClr val="000000"/>
                </a:solidFill>
                <a:latin typeface="Tw Cen MT"/>
                <a:ea typeface="DejaVu Sans"/>
              </a:rPr>
              <a:t>Fabricação de protótipo, realizar ajustes e testes</a:t>
            </a:r>
            <a:endParaRPr lang="pt-BR" sz="2000" b="0" strike="noStrike" spc="-1" dirty="0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solidFill>
                  <a:srgbClr val="000000"/>
                </a:solidFill>
                <a:latin typeface="Tw Cen MT"/>
                <a:ea typeface="DejaVu Sans"/>
              </a:rPr>
              <a:t>Projeto das ferramentas (estampo) para produção em massa (1000 peças/semana)</a:t>
            </a:r>
            <a:endParaRPr lang="pt-BR" sz="2000" b="0" strike="noStrike" spc="-1" dirty="0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solidFill>
                  <a:srgbClr val="000000"/>
                </a:solidFill>
                <a:latin typeface="Tw Cen MT"/>
                <a:ea typeface="DejaVu Sans"/>
              </a:rPr>
              <a:t>Fabricação das ferramentas, desenvolver processo, desenvolver fornecedores</a:t>
            </a:r>
            <a:endParaRPr lang="pt-BR" sz="2000" b="0" strike="noStrike" spc="-1" dirty="0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latin typeface="Tw Cen MT"/>
                <a:ea typeface="DejaVu Sans"/>
              </a:rPr>
              <a:t>Disponibilizar informação e produzir </a:t>
            </a:r>
            <a:r>
              <a:rPr lang="pt-BR" sz="2000" b="0" strike="noStrike" cap="all" spc="-1" dirty="0">
                <a:solidFill>
                  <a:srgbClr val="000000"/>
                </a:solidFill>
                <a:latin typeface="Tw Cen MT"/>
                <a:ea typeface="DejaVu Sans"/>
              </a:rPr>
              <a:t>em massa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40860"/>
            <a:ext cx="12192000" cy="123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pc="-1" dirty="0">
                <a:latin typeface="Tw Cen MT" panose="020B0602020104020603" pitchFamily="34" charset="0"/>
                <a:ea typeface="DejaVu Sans"/>
              </a:rPr>
              <a:t>ATIVIDADES FUTURAS PARA APRIMORAMENTO E FABRICAÇÃO DO VENTIVIDA</a:t>
            </a:r>
          </a:p>
        </p:txBody>
      </p:sp>
      <p:sp>
        <p:nvSpPr>
          <p:cNvPr id="225" name="CustomShape 2"/>
          <p:cNvSpPr/>
          <p:nvPr/>
        </p:nvSpPr>
        <p:spPr>
          <a:xfrm>
            <a:off x="913680" y="1403287"/>
            <a:ext cx="10362600" cy="50568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dirty="0">
                <a:solidFill>
                  <a:srgbClr val="000000"/>
                </a:solidFill>
                <a:latin typeface="Tw Cen MT" panose="020B0602020104020603" pitchFamily="34" charset="0"/>
                <a:ea typeface="DejaVu Sans"/>
              </a:rPr>
              <a:t>REVISÃO DO PROJETO DO PROTÓTIPO:</a:t>
            </a: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dirty="0">
                <a:solidFill>
                  <a:srgbClr val="000000"/>
                </a:solidFill>
                <a:latin typeface="Tw Cen MT" panose="020B0602020104020603" pitchFamily="34" charset="0"/>
                <a:ea typeface="DejaVu Sans"/>
              </a:rPr>
              <a:t>ACERTO DE PARÂMETROS DE CINEMÁTICA</a:t>
            </a:r>
            <a:endParaRPr lang="pt-BR" sz="2000" strike="noStrike" spc="-1" dirty="0">
              <a:latin typeface="Tw Cen MT" panose="020B0602020104020603" pitchFamily="34" charset="0"/>
            </a:endParaRP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dirty="0">
                <a:solidFill>
                  <a:srgbClr val="000000"/>
                </a:solidFill>
                <a:latin typeface="Tw Cen MT" panose="020B0602020104020603" pitchFamily="34" charset="0"/>
                <a:ea typeface="DejaVu Sans"/>
              </a:rPr>
              <a:t>ACERTO DE AJUSTE DE VOLUME </a:t>
            </a:r>
            <a:endParaRPr lang="pt-BR" sz="2000" strike="noStrike" spc="-1" dirty="0">
              <a:latin typeface="Tw Cen MT" panose="020B0602020104020603" pitchFamily="34" charset="0"/>
            </a:endParaRP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trike="noStrike" spc="-1" dirty="0">
                <a:solidFill>
                  <a:srgbClr val="000000"/>
                </a:solidFill>
                <a:latin typeface="Tw Cen MT" panose="020B0602020104020603" pitchFamily="34" charset="0"/>
                <a:ea typeface="DejaVu Sans"/>
              </a:rPr>
              <a:t>ACERTO DE CONTROLADOR</a:t>
            </a: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strike="noStrike" spc="-1" dirty="0">
              <a:solidFill>
                <a:srgbClr val="000000"/>
              </a:solidFill>
              <a:latin typeface="Tw Cen MT" panose="020B0602020104020603" pitchFamily="34" charset="0"/>
              <a:ea typeface="DejaVu Sans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pc="-1" dirty="0">
                <a:solidFill>
                  <a:srgbClr val="000000"/>
                </a:solidFill>
                <a:latin typeface="Tw Cen MT" panose="020B0602020104020603" pitchFamily="34" charset="0"/>
              </a:rPr>
              <a:t>FABRICAÇÃO DO PROTÓTIPO, TESTES E AJUSTES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spc="-1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pc="-1" dirty="0">
                <a:solidFill>
                  <a:srgbClr val="000000"/>
                </a:solidFill>
                <a:latin typeface="Tw Cen MT" panose="020B0602020104020603" pitchFamily="34" charset="0"/>
              </a:rPr>
              <a:t>PROJETO DO PRODUTO</a:t>
            </a: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pt-BR" sz="2000" spc="-1" dirty="0">
              <a:solidFill>
                <a:srgbClr val="000000"/>
              </a:solidFill>
              <a:latin typeface="Tw Cen MT" panose="020B0602020104020603" pitchFamily="34" charset="0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pc="-1" dirty="0">
                <a:solidFill>
                  <a:srgbClr val="000000"/>
                </a:solidFill>
                <a:latin typeface="Tw Cen MT" panose="020B0602020104020603" pitchFamily="34" charset="0"/>
              </a:rPr>
              <a:t>PLANEJAMENTO DE PRODUÇÃO</a:t>
            </a: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pc="-1" dirty="0">
                <a:solidFill>
                  <a:srgbClr val="000000"/>
                </a:solidFill>
                <a:latin typeface="Tw Cen MT" panose="020B0602020104020603" pitchFamily="34" charset="0"/>
              </a:rPr>
              <a:t>MATERIAIS</a:t>
            </a: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pc="-1" dirty="0">
                <a:solidFill>
                  <a:srgbClr val="000000"/>
                </a:solidFill>
                <a:latin typeface="Tw Cen MT" panose="020B0602020104020603" pitchFamily="34" charset="0"/>
              </a:rPr>
              <a:t>PROCESSOS</a:t>
            </a:r>
          </a:p>
          <a:p>
            <a:pPr marL="685800" lvl="1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spc="-1" dirty="0">
                <a:solidFill>
                  <a:srgbClr val="000000"/>
                </a:solidFill>
                <a:latin typeface="Tw Cen MT" panose="020B0602020104020603" pitchFamily="34" charset="0"/>
              </a:rPr>
              <a:t>LOGÍSTICA EM TEMPOS DE CRISE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913680" y="618480"/>
            <a:ext cx="10363320" cy="159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2"/>
          <p:cNvSpPr/>
          <p:nvPr/>
        </p:nvSpPr>
        <p:spPr>
          <a:xfrm>
            <a:off x="913680" y="2367000"/>
            <a:ext cx="10362600" cy="342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Picture 2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33" t="25614" r="8525" b="17856"/>
          <a:stretch/>
        </p:blipFill>
        <p:spPr>
          <a:xfrm>
            <a:off x="4369689" y="4003143"/>
            <a:ext cx="6427961" cy="2743472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3528360" y="5482080"/>
            <a:ext cx="846612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TextShape 4"/>
          <p:cNvSpPr txBox="1"/>
          <p:nvPr/>
        </p:nvSpPr>
        <p:spPr>
          <a:xfrm>
            <a:off x="0" y="43989"/>
            <a:ext cx="12192000" cy="767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pPr algn="ctr"/>
            <a:r>
              <a:rPr lang="pt-BR" sz="4400" b="1" strike="noStrike" spc="-1" dirty="0">
                <a:latin typeface="Tw Cen MT" panose="020B0602020104020603" pitchFamily="34" charset="0"/>
                <a:ea typeface="DejaVu Sans"/>
              </a:rPr>
              <a:t>PORQUE O AMBU?</a:t>
            </a:r>
            <a:endParaRPr lang="pt-BR" sz="4400" b="1" strike="noStrike" spc="-1" dirty="0">
              <a:latin typeface="Tw Cen MT" panose="020B0602020104020603" pitchFamily="34" charset="0"/>
            </a:endParaRPr>
          </a:p>
        </p:txBody>
      </p:sp>
      <p:sp>
        <p:nvSpPr>
          <p:cNvPr id="169" name="TextShape 5"/>
          <p:cNvSpPr txBox="1"/>
          <p:nvPr/>
        </p:nvSpPr>
        <p:spPr>
          <a:xfrm>
            <a:off x="1584000" y="834498"/>
            <a:ext cx="9360000" cy="316864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strike="noStrike" cap="all" spc="-1" dirty="0">
                <a:latin typeface="Tw Cen MT"/>
                <a:ea typeface="DejaVu Sans"/>
              </a:rPr>
              <a:t>O ambu foi escolhido como ponto de partida para o desenvolvimento por ser um equipamento amplamente utilizado hoje na estrutura do sistema de saúde brasileiro, estando presente em ambulâncias, escolas, entre outros.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strike="noStrike" cap="all" spc="-1" dirty="0">
              <a:latin typeface="Tw Cen MT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strike="noStrike" cap="all" spc="-1" dirty="0">
                <a:latin typeface="Tw Cen MT"/>
                <a:ea typeface="DejaVu Sans"/>
              </a:rPr>
              <a:t>Foi escolhido em outros países como ponto de partida do mesmo tipo de desenvolvimento.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strike="noStrike" cap="all" spc="-1" dirty="0">
              <a:latin typeface="Tw Cen MT"/>
              <a:ea typeface="DejaVu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cap="all" spc="-1" dirty="0">
                <a:latin typeface="Tw Cen MT"/>
              </a:rPr>
              <a:t>experiência adquirida pode ser utilizada </a:t>
            </a:r>
            <a:r>
              <a:rPr lang="pt-BR" sz="2000" b="0" strike="noStrike" cap="all" spc="-1" dirty="0">
                <a:latin typeface="Tw Cen MT"/>
                <a:ea typeface="DejaVu Sans"/>
              </a:rPr>
              <a:t>para acelerar o desenvolvimento de um novo conceito de respirador imediato.</a:t>
            </a:r>
            <a:endParaRPr lang="pt-BR" sz="2000" b="0" strike="noStrike" spc="-1" dirty="0">
              <a:latin typeface="Arial"/>
            </a:endParaRPr>
          </a:p>
        </p:txBody>
      </p:sp>
      <p:sp>
        <p:nvSpPr>
          <p:cNvPr id="170" name="TextShape 6"/>
          <p:cNvSpPr txBox="1"/>
          <p:nvPr/>
        </p:nvSpPr>
        <p:spPr>
          <a:xfrm>
            <a:off x="550980" y="4848073"/>
            <a:ext cx="3340080" cy="64487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pt-BR" sz="1800" b="0" strike="noStrike" spc="-1" dirty="0">
                <a:latin typeface="Tw Cen MT" panose="020B0602020104020603" pitchFamily="34" charset="0"/>
              </a:rPr>
              <a:t>Só o estado de São Paulo tem </a:t>
            </a:r>
          </a:p>
          <a:p>
            <a:r>
              <a:rPr lang="pt-BR" sz="1800" b="0" strike="noStrike" spc="-1" dirty="0">
                <a:latin typeface="Tw Cen MT" panose="020B0602020104020603" pitchFamily="34" charset="0"/>
              </a:rPr>
              <a:t>65 000 ambulâncias.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6"/>
          <p:cNvPicPr/>
          <p:nvPr/>
        </p:nvPicPr>
        <p:blipFill>
          <a:blip r:embed="rId3"/>
          <a:stretch/>
        </p:blipFill>
        <p:spPr>
          <a:xfrm>
            <a:off x="6500389" y="3618923"/>
            <a:ext cx="5550428" cy="3108429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0" y="45265"/>
            <a:ext cx="12191040" cy="814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cap="all" spc="-1" dirty="0">
                <a:latin typeface="Tw Cen MT"/>
                <a:ea typeface="DejaVu Sans"/>
              </a:rPr>
              <a:t>EXEMPLOS DE </a:t>
            </a:r>
            <a:r>
              <a:rPr lang="pt-BR" sz="4400" b="1" strike="noStrike" cap="all" spc="-1" dirty="0">
                <a:latin typeface="Tw Cen MT"/>
                <a:ea typeface="DejaVu Sans"/>
              </a:rPr>
              <a:t>COMPRESSORES de ambu</a:t>
            </a:r>
            <a:endParaRPr lang="pt-BR" sz="4400" b="1" strike="noStrike" spc="-1" dirty="0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323720" y="1050120"/>
            <a:ext cx="10362600" cy="239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b="1" u="sng" strike="noStrike" cap="all" spc="-1" dirty="0">
                <a:solidFill>
                  <a:srgbClr val="56BCFE"/>
                </a:solidFill>
                <a:uFillTx/>
                <a:latin typeface="Tw Cen MT"/>
                <a:ea typeface="DejaVu Sans"/>
                <a:hlinkClick r:id="rId4"/>
              </a:rPr>
              <a:t>https://www.youtube.com/watch?v=1t2t8d8xtD0&amp;feature=youtu.be</a:t>
            </a:r>
            <a:endParaRPr lang="pt-BR" b="0" strike="noStrike" spc="-1" dirty="0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b="1" u="sng" strike="noStrike" cap="all" spc="-1" dirty="0">
                <a:solidFill>
                  <a:srgbClr val="56BCFE"/>
                </a:solidFill>
                <a:uFillTx/>
                <a:latin typeface="Tw Cen MT"/>
                <a:ea typeface="DejaVu Sans"/>
                <a:hlinkClick r:id="rId5"/>
              </a:rPr>
              <a:t>https://www.youtube.com/watch?v=5AAjVFM0t0o</a:t>
            </a:r>
            <a:endParaRPr lang="pt-BR" b="0" strike="noStrike" spc="-1" dirty="0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b="1" u="sng" strike="noStrike" cap="all" spc="-1" dirty="0">
                <a:solidFill>
                  <a:srgbClr val="56BCFE"/>
                </a:solidFill>
                <a:uFillTx/>
                <a:latin typeface="Tw Cen MT"/>
                <a:ea typeface="DejaVu Sans"/>
                <a:hlinkClick r:id="rId6"/>
              </a:rPr>
              <a:t>https://www.youtube.com/watch?v=BCrZrkDvQxM</a:t>
            </a:r>
            <a:endParaRPr lang="pt-BR" b="0" strike="noStrike" spc="-1" dirty="0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b="1" u="sng" strike="noStrike" cap="all" spc="-1" dirty="0">
                <a:solidFill>
                  <a:srgbClr val="56BCFE"/>
                </a:solidFill>
                <a:uFillTx/>
                <a:latin typeface="Tw Cen MT"/>
                <a:ea typeface="DejaVu Sans"/>
                <a:hlinkClick r:id="rId7"/>
              </a:rPr>
              <a:t>https://www.youtube.com/watch?v=RpEqtGa2vTI</a:t>
            </a:r>
            <a:endParaRPr lang="pt-BR" b="0" strike="noStrike" spc="-1" dirty="0">
              <a:latin typeface="Arial"/>
            </a:endParaRP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b="1" u="sng" strike="noStrike" cap="all" spc="-1" dirty="0">
                <a:solidFill>
                  <a:srgbClr val="56BCFE"/>
                </a:solidFill>
                <a:uFillTx/>
                <a:latin typeface="Tw Cen MT"/>
                <a:ea typeface="DejaVu Sans"/>
                <a:hlinkClick r:id="rId8"/>
              </a:rPr>
              <a:t>https://www.youtube.com/watch?v=_6fWpdXvOYk&amp;t=44s</a:t>
            </a:r>
            <a:endParaRPr lang="pt-BR" b="0" strike="noStrike" spc="-1" dirty="0">
              <a:latin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316A6A-7859-4738-BF59-9EB0CAA20B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403906"/>
            <a:ext cx="5142016" cy="34540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0" y="45265"/>
            <a:ext cx="12192000" cy="1285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cap="all" spc="-1" dirty="0">
                <a:latin typeface="Tw Cen MT"/>
                <a:ea typeface="DejaVu Sans"/>
              </a:rPr>
              <a:t>Grande variedade de geometrias</a:t>
            </a:r>
            <a:br>
              <a:rPr sz="4400" b="1" dirty="0"/>
            </a:br>
            <a:r>
              <a:rPr lang="pt-BR" sz="4400" b="1" strike="noStrike" cap="all" spc="-1" dirty="0">
                <a:latin typeface="Tw Cen MT"/>
                <a:ea typeface="DejaVu Sans"/>
              </a:rPr>
              <a:t>e possibilidades para inovaçÃo</a:t>
            </a:r>
            <a:endParaRPr lang="pt-BR" sz="4400" b="1" strike="noStrike" spc="-1" dirty="0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913680" y="2367000"/>
            <a:ext cx="10362600" cy="342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Google Shape;255;p5">
            <a:extLst>
              <a:ext uri="{FF2B5EF4-FFF2-40B4-BE49-F238E27FC236}">
                <a16:creationId xmlns:a16="http://schemas.microsoft.com/office/drawing/2014/main" id="{DD3BF2EA-AC4E-4FDA-9A9D-8D13029AF9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13449" y="2449664"/>
            <a:ext cx="3326870" cy="3623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4F1BE7F-E938-4D6A-9E17-4037E1C85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49664"/>
            <a:ext cx="3326871" cy="362353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CBF9E0E-04DF-47AD-8495-DF8CF6E4D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898" y="2449663"/>
            <a:ext cx="4627842" cy="36235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6C0A878-9FAA-441A-86FA-CAF1FD87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292002"/>
            <a:ext cx="10972440" cy="1107996"/>
          </a:xfrm>
        </p:spPr>
        <p:txBody>
          <a:bodyPr/>
          <a:lstStyle/>
          <a:p>
            <a:pPr algn="ctr"/>
            <a:r>
              <a:rPr lang="pt-BR" b="1" dirty="0"/>
              <a:t>BENCHMARKING</a:t>
            </a:r>
            <a:r>
              <a:rPr lang="pt-BR" dirty="0"/>
              <a:t> </a:t>
            </a:r>
            <a:br>
              <a:rPr lang="pt-BR" dirty="0"/>
            </a:br>
            <a:r>
              <a:rPr lang="pt-BR" sz="3600" dirty="0"/>
              <a:t>PROBLEMAS IDENTIFICADOS NOS PROJETOS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83E7CC2-BCC6-4F8F-BC31-E59F0440D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80" y="1604519"/>
            <a:ext cx="5354280" cy="4451895"/>
          </a:xfrm>
        </p:spPr>
        <p:txBody>
          <a:bodyPr>
            <a:noAutofit/>
          </a:bodyPr>
          <a:lstStyle/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200" cap="all" spc="-1" dirty="0">
                <a:solidFill>
                  <a:srgbClr val="000000"/>
                </a:solidFill>
                <a:latin typeface="Tw Cen MT"/>
                <a:ea typeface="DejaVu Sans"/>
              </a:rPr>
              <a:t>Baixa durabilidade</a:t>
            </a:r>
            <a:endParaRPr lang="pt-BR" sz="2200" spc="-1" dirty="0"/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200" cap="all" spc="-1" dirty="0">
                <a:solidFill>
                  <a:srgbClr val="000000"/>
                </a:solidFill>
                <a:latin typeface="Tw Cen MT"/>
                <a:ea typeface="DejaVu Sans"/>
              </a:rPr>
              <a:t>Baixa confiabilidade</a:t>
            </a:r>
            <a:endParaRPr lang="pt-BR" sz="2200" spc="-1" dirty="0"/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200" cap="all" spc="-1" dirty="0">
                <a:solidFill>
                  <a:srgbClr val="000000"/>
                </a:solidFill>
                <a:latin typeface="Tw Cen MT"/>
                <a:ea typeface="DejaVu Sans"/>
              </a:rPr>
              <a:t>Dificuldade de manutenção e reposição de </a:t>
            </a:r>
            <a:r>
              <a:rPr lang="pt-BR" sz="2200" cap="all" spc="-1" dirty="0" err="1">
                <a:solidFill>
                  <a:srgbClr val="000000"/>
                </a:solidFill>
                <a:latin typeface="Tw Cen MT"/>
                <a:ea typeface="DejaVu Sans"/>
              </a:rPr>
              <a:t>peÇas</a:t>
            </a:r>
            <a:endParaRPr lang="pt-BR" sz="2200" spc="-1" dirty="0"/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200" cap="all" spc="-1" dirty="0">
                <a:solidFill>
                  <a:srgbClr val="000000"/>
                </a:solidFill>
                <a:latin typeface="Tw Cen MT"/>
                <a:ea typeface="DejaVu Sans"/>
              </a:rPr>
              <a:t>Complexidade construtiva</a:t>
            </a:r>
            <a:endParaRPr lang="pt-BR" sz="2200" spc="-1" dirty="0"/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200" cap="all" spc="-1" dirty="0">
                <a:solidFill>
                  <a:srgbClr val="000000"/>
                </a:solidFill>
                <a:latin typeface="Tw Cen MT"/>
                <a:ea typeface="DejaVu Sans"/>
              </a:rPr>
              <a:t>Complexidade de controladores eletrônicos</a:t>
            </a:r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200" kern="1200" cap="all" spc="-1" dirty="0">
                <a:solidFill>
                  <a:srgbClr val="000000"/>
                </a:solidFill>
                <a:latin typeface="Tw Cen MT"/>
              </a:rPr>
              <a:t>FALTA DE PESSOAS ESPECIALIZADAS EM LOCAIS REMOTOS PARA MANUTENÇÃO DOS EQUIPAMENTOS E SISTEMAS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65D49BB-5211-4300-9E69-226FFEB34C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231960" y="1604520"/>
            <a:ext cx="5354280" cy="44518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1001"/>
              </a:spcBef>
            </a:pPr>
            <a:r>
              <a:rPr lang="pt-BR" sz="2400" b="1" cap="all" spc="-1" dirty="0">
                <a:solidFill>
                  <a:srgbClr val="000000"/>
                </a:solidFill>
                <a:latin typeface="Tw Cen MT"/>
                <a:ea typeface="DejaVu Sans"/>
              </a:rPr>
              <a:t>Causas principais :</a:t>
            </a:r>
            <a:endParaRPr lang="pt-BR" sz="2400" b="1" spc="-1" dirty="0"/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400" cap="all" spc="-1" dirty="0">
                <a:solidFill>
                  <a:srgbClr val="000000"/>
                </a:solidFill>
                <a:latin typeface="Tw Cen MT"/>
                <a:ea typeface="DejaVu Sans"/>
              </a:rPr>
              <a:t>Deslocamentos lineares</a:t>
            </a:r>
            <a:endParaRPr lang="pt-BR" sz="2400" spc="-1" dirty="0"/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400" cap="all" spc="-1" dirty="0">
                <a:solidFill>
                  <a:srgbClr val="000000"/>
                </a:solidFill>
                <a:latin typeface="Tw Cen MT"/>
                <a:ea typeface="DejaVu Sans"/>
              </a:rPr>
              <a:t>Atrito</a:t>
            </a:r>
            <a:endParaRPr lang="pt-BR" sz="2400" spc="-1" dirty="0"/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400" cap="all" spc="-1" dirty="0">
                <a:solidFill>
                  <a:srgbClr val="000000"/>
                </a:solidFill>
                <a:latin typeface="Tw Cen MT"/>
                <a:ea typeface="DejaVu Sans"/>
              </a:rPr>
              <a:t>Dificuldade de reposição de componentes eletrônicos</a:t>
            </a:r>
            <a:endParaRPr lang="pt-BR" sz="2400" spc="-1" dirty="0"/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400" cap="all" spc="-1" dirty="0">
                <a:solidFill>
                  <a:srgbClr val="000000"/>
                </a:solidFill>
                <a:latin typeface="Tw Cen MT"/>
                <a:ea typeface="DejaVu Sans"/>
              </a:rPr>
              <a:t>Necessidade de programar chips</a:t>
            </a:r>
            <a:endParaRPr lang="pt-BR" sz="2400" spc="-1" dirty="0"/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400" cap="all" spc="-1" dirty="0">
                <a:solidFill>
                  <a:srgbClr val="000000"/>
                </a:solidFill>
                <a:latin typeface="Tw Cen MT"/>
                <a:ea typeface="DejaVu Sans"/>
              </a:rPr>
              <a:t>Utilização</a:t>
            </a:r>
            <a:r>
              <a:rPr lang="pt-BR" sz="2400" kern="1200" cap="all" spc="-1" dirty="0">
                <a:solidFill>
                  <a:srgbClr val="000000"/>
                </a:solidFill>
                <a:latin typeface="Tw Cen MT"/>
                <a:ea typeface="DejaVu Sans"/>
              </a:rPr>
              <a:t> </a:t>
            </a:r>
            <a:r>
              <a:rPr lang="pt-BR" sz="2400" cap="all" spc="-1" dirty="0">
                <a:solidFill>
                  <a:srgbClr val="000000"/>
                </a:solidFill>
                <a:latin typeface="Tw Cen MT"/>
                <a:ea typeface="DejaVu Sans"/>
              </a:rPr>
              <a:t>de motores de passo</a:t>
            </a:r>
            <a:endParaRPr lang="pt-BR" sz="2400" spc="-1" dirty="0"/>
          </a:p>
          <a:p>
            <a:pPr marL="228600" indent="-2275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pt-BR" sz="2400" cap="all" spc="-1" dirty="0">
                <a:solidFill>
                  <a:srgbClr val="000000"/>
                </a:solidFill>
                <a:latin typeface="Tw Cen MT"/>
                <a:ea typeface="DejaVu Sans"/>
              </a:rPr>
              <a:t>Necessidade de reversar motores (alto torque → corrente de partida)</a:t>
            </a:r>
            <a:endParaRPr lang="pt-BR" sz="2400" spc="-1" dirty="0"/>
          </a:p>
          <a:p>
            <a:pPr marL="11430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40565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780" y="395586"/>
            <a:ext cx="10972440" cy="5197692"/>
          </a:xfrm>
        </p:spPr>
        <p:txBody>
          <a:bodyPr/>
          <a:lstStyle/>
          <a:p>
            <a:pPr algn="ctr"/>
            <a:r>
              <a:rPr lang="pt-BR" sz="6600" b="1" dirty="0">
                <a:latin typeface="Tw Cen MT" panose="020B0602020104020603" pitchFamily="34" charset="0"/>
              </a:rPr>
              <a:t>PROPOSTA DE COMPRESSOR ARTICULADO DE AMBU</a:t>
            </a:r>
            <a:br>
              <a:rPr lang="pt-BR" sz="6600" b="1" dirty="0">
                <a:latin typeface="Tw Cen MT" panose="020B0602020104020603" pitchFamily="34" charset="0"/>
              </a:rPr>
            </a:br>
            <a:r>
              <a:rPr lang="pt-BR" sz="5400" b="1" dirty="0">
                <a:latin typeface="Tw Cen MT" panose="020B0602020104020603" pitchFamily="34" charset="0"/>
              </a:rPr>
              <a:t>com mecanismo de quatro barras</a:t>
            </a:r>
            <a:br>
              <a:rPr lang="pt-BR" sz="5400" b="1" dirty="0">
                <a:latin typeface="Tw Cen MT" panose="020B0602020104020603" pitchFamily="34" charset="0"/>
              </a:rPr>
            </a:br>
            <a:br>
              <a:rPr lang="pt-BR" sz="6600" b="1" dirty="0">
                <a:latin typeface="Tw Cen MT" panose="020B0602020104020603" pitchFamily="34" charset="0"/>
              </a:rPr>
            </a:br>
            <a:r>
              <a:rPr lang="pt-BR" sz="6600" b="1" dirty="0">
                <a:latin typeface="Tw Cen MT" panose="020B0602020104020603" pitchFamily="34" charset="0"/>
              </a:rPr>
              <a:t>VENTIVIDA</a:t>
            </a:r>
          </a:p>
        </p:txBody>
      </p:sp>
    </p:spTree>
    <p:extLst>
      <p:ext uri="{BB962C8B-B14F-4D97-AF65-F5344CB8AC3E}">
        <p14:creationId xmlns:p14="http://schemas.microsoft.com/office/powerpoint/2010/main" val="12792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6C0A878-9FAA-441A-86FA-CAF1FD87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541301"/>
            <a:ext cx="10972440" cy="609398"/>
          </a:xfrm>
        </p:spPr>
        <p:txBody>
          <a:bodyPr/>
          <a:lstStyle/>
          <a:p>
            <a:pPr algn="ctr"/>
            <a:r>
              <a:rPr lang="pt-BR" b="1" dirty="0"/>
              <a:t>DIFERENCIAIS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83E7CC2-BCC6-4F8F-BC31-E59F0440D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509" y="1283894"/>
            <a:ext cx="5726251" cy="445189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pt-BR" sz="3200" b="1" dirty="0"/>
              <a:t>Projetos convencionais</a:t>
            </a:r>
          </a:p>
          <a:p>
            <a:pPr marL="3439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Deslocamento linear do êmbolo;</a:t>
            </a:r>
          </a:p>
          <a:p>
            <a:pPr marL="3439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Aceleração e desaceleração das peças de acionamento        Maiores esforços;</a:t>
            </a:r>
          </a:p>
          <a:p>
            <a:pPr marL="3439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Folgas para deslizamento induzem a travamento na operação;</a:t>
            </a:r>
          </a:p>
          <a:p>
            <a:pPr marL="3439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Alto custo/ baixa confiabilidade; </a:t>
            </a:r>
          </a:p>
          <a:p>
            <a:pPr marL="34398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pt-BR" sz="2400" dirty="0"/>
              <a:t>Sistemas de controle complexos, requer programação de chip em caso de reposição.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65D49BB-5211-4300-9E69-226FFEB34C5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326960" y="1283894"/>
            <a:ext cx="5354280" cy="4796271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pt-BR" sz="3500" b="1" dirty="0"/>
              <a:t>Projeto de 4 barras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600" dirty="0"/>
              <a:t>Deslocamento articulado sobre eixos </a:t>
            </a:r>
            <a:r>
              <a:rPr lang="pt-BR" sz="2600" dirty="0" err="1"/>
              <a:t>rolamentados</a:t>
            </a:r>
            <a:r>
              <a:rPr lang="pt-BR" sz="2600" dirty="0"/>
              <a:t>, sem folgas;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600" dirty="0"/>
              <a:t>Menores acelerações das massas do equipamento;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600" dirty="0"/>
              <a:t>Inércia favorece continuidade e suavidade na operação;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600" dirty="0"/>
              <a:t>Simplicidade de concepção;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600" dirty="0"/>
              <a:t>Controles básicos de volume (mecânico) e elétrico (analógico, por botão);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BR" sz="2600" dirty="0"/>
              <a:t>Facilidade de reposição de peças e manutenção.</a:t>
            </a: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9AEF75DC-0184-4103-8249-14E54732ECDE}"/>
              </a:ext>
            </a:extLst>
          </p:cNvPr>
          <p:cNvSpPr/>
          <p:nvPr/>
        </p:nvSpPr>
        <p:spPr>
          <a:xfrm>
            <a:off x="2981877" y="3135086"/>
            <a:ext cx="355088" cy="19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68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45270"/>
            <a:ext cx="12192000" cy="1271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pt-BR" sz="4400" b="1" strike="noStrike" cap="all" spc="-1" dirty="0">
                <a:latin typeface="Tw Cen MT"/>
                <a:ea typeface="DejaVu Sans"/>
              </a:rPr>
              <a:t>Requisitos básicos </a:t>
            </a:r>
          </a:p>
          <a:p>
            <a:pPr algn="ctr">
              <a:lnSpc>
                <a:spcPct val="90000"/>
              </a:lnSpc>
            </a:pPr>
            <a:r>
              <a:rPr lang="pt-BR" sz="4400" b="1" strike="noStrike" cap="all" spc="-1" dirty="0" err="1">
                <a:latin typeface="Tw Cen MT"/>
                <a:ea typeface="DejaVu Sans"/>
              </a:rPr>
              <a:t>dE</a:t>
            </a:r>
            <a:r>
              <a:rPr lang="pt-BR" sz="4400" b="1" strike="noStrike" cap="all" spc="-1" dirty="0">
                <a:latin typeface="Tw Cen MT"/>
                <a:ea typeface="DejaVu Sans"/>
              </a:rPr>
              <a:t> projeto </a:t>
            </a:r>
            <a:r>
              <a:rPr lang="pt-BR" sz="4400" b="1" cap="all" spc="-1" dirty="0">
                <a:latin typeface="Tw Cen MT"/>
              </a:rPr>
              <a:t>Do VENTIVIDA</a:t>
            </a:r>
            <a:endParaRPr lang="pt-BR" sz="4400" b="1" strike="noStrike" spc="-1" dirty="0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912960" y="1651850"/>
            <a:ext cx="10362600" cy="41966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52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Volume insuflado por ciclo – de 200 ml até 1500 ml</a:t>
            </a:r>
            <a:endParaRPr lang="pt-BR" sz="2000" b="0" strike="noStrike" spc="-1" dirty="0">
              <a:latin typeface="Tw Cen MT" panose="020B0602020104020603" pitchFamily="34" charset="0"/>
            </a:endParaRPr>
          </a:p>
          <a:p>
            <a:pPr marL="228600" indent="-22752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Frequência 12-20 respirações por minuto</a:t>
            </a:r>
            <a:endParaRPr lang="pt-BR" sz="2000" b="0" strike="noStrike" spc="-1" dirty="0">
              <a:latin typeface="Tw Cen MT" panose="020B0602020104020603" pitchFamily="34" charset="0"/>
            </a:endParaRPr>
          </a:p>
          <a:p>
            <a:pPr marL="228600" indent="-22752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Relação entre tempo de insuflação e tempo de recuperação (ou retorno) fixo. Atualmente adotado 1:1,6</a:t>
            </a:r>
            <a:endParaRPr lang="pt-BR" sz="2000" b="0" strike="noStrike" spc="-1" dirty="0">
              <a:latin typeface="Tw Cen MT" panose="020B0602020104020603" pitchFamily="34" charset="0"/>
            </a:endParaRPr>
          </a:p>
          <a:p>
            <a:pPr marL="228600" indent="-22752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Font typeface="Arial"/>
              <a:buChar char="•"/>
            </a:pP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NESTA ETAPA DO PROJETO Não serão </a:t>
            </a:r>
            <a:r>
              <a:rPr lang="pt-BR" sz="2000" b="0" strike="noStrike" cap="all" spc="-1" dirty="0" err="1">
                <a:latin typeface="Tw Cen MT" panose="020B0602020104020603" pitchFamily="34" charset="0"/>
                <a:ea typeface="DejaVu Sans"/>
              </a:rPr>
              <a:t>consideradOs</a:t>
            </a: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 componentes </a:t>
            </a:r>
            <a:r>
              <a:rPr lang="pt-BR" sz="2000" cap="all" spc="-1" dirty="0">
                <a:latin typeface="Tw Cen MT" panose="020B0602020104020603" pitchFamily="34" charset="0"/>
                <a:ea typeface="DejaVu Sans"/>
              </a:rPr>
              <a:t>NEM</a:t>
            </a: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 sistemas externos (como válvulas, sensores, </a:t>
            </a:r>
            <a:r>
              <a:rPr lang="pt-BR" sz="2000" b="0" strike="noStrike" cap="all" spc="-1" dirty="0" err="1">
                <a:latin typeface="Tw Cen MT" panose="020B0602020104020603" pitchFamily="34" charset="0"/>
                <a:ea typeface="DejaVu Sans"/>
              </a:rPr>
              <a:t>mÁscara</a:t>
            </a:r>
            <a:r>
              <a:rPr lang="pt-BR" sz="2000" b="0" strike="noStrike" cap="all" spc="-1" dirty="0">
                <a:latin typeface="Tw Cen MT" panose="020B0602020104020603" pitchFamily="34" charset="0"/>
                <a:ea typeface="DejaVu Sans"/>
              </a:rPr>
              <a:t>, sistema de controle, descontaminação de ar, ...)</a:t>
            </a:r>
            <a:endParaRPr lang="pt-BR" sz="2000" b="0" strike="noStrike" spc="-1" dirty="0">
              <a:latin typeface="Tw Cen MT" panose="020B0602020104020603" pitchFamily="34" charset="0"/>
            </a:endParaRPr>
          </a:p>
          <a:p>
            <a:pPr marL="228600" lvl="0" indent="-22752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ts val="2000"/>
              <a:buFont typeface="Arial"/>
              <a:buChar char="•"/>
            </a:pPr>
            <a:r>
              <a:rPr lang="pt-BR" sz="2000" cap="all" spc="-1" dirty="0">
                <a:latin typeface="Tw Cen MT" panose="020B0602020104020603" pitchFamily="34" charset="0"/>
                <a:sym typeface="Twentieth Century"/>
              </a:rPr>
              <a:t>PRIORIDADES: ROBUSTEZ, CONFIABILIDADE, FACILIDADE DE REPOSIÇÃO DE PEÇAS, SIMPLICIDADE DE OPERAÇÃO (NÃO REQUER TREINAMENTO).</a:t>
            </a:r>
            <a:endParaRPr lang="pt-BR" sz="2000" cap="all" spc="-1" dirty="0">
              <a:latin typeface="Tw Cen MT" panose="020B0602020104020603" pitchFamily="34" charset="0"/>
              <a:sym typeface="Arial"/>
            </a:endParaRPr>
          </a:p>
          <a:p>
            <a:pPr>
              <a:lnSpc>
                <a:spcPct val="120000"/>
              </a:lnSpc>
              <a:spcBef>
                <a:spcPts val="1417"/>
              </a:spcBef>
            </a:pPr>
            <a:endParaRPr lang="pt-BR" sz="2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456</TotalTime>
  <Words>812</Words>
  <Application>Microsoft Office PowerPoint</Application>
  <PresentationFormat>Widescreen</PresentationFormat>
  <Paragraphs>120</Paragraphs>
  <Slides>22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Courier New</vt:lpstr>
      <vt:lpstr>Noto Sans Symbols</vt:lpstr>
      <vt:lpstr>Symbol</vt:lpstr>
      <vt:lpstr>Tw Cen MT</vt:lpstr>
      <vt:lpstr>Wingdings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BENCHMARKING  PROBLEMAS IDENTIFICADOS NOS PROJETOS</vt:lpstr>
      <vt:lpstr>PROPOSTA DE COMPRESSOR ARTICULADO DE AMBU com mecanismo de quatro barras  VENTIVIDA</vt:lpstr>
      <vt:lpstr>DIFERENCIAIS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Amassador articulado</dc:title>
  <dc:subject/>
  <dc:creator>Antonio Carlos de Barros Neiva</dc:creator>
  <dc:description/>
  <cp:lastModifiedBy>Antonio Carlos de Barros Neiva</cp:lastModifiedBy>
  <cp:revision>40</cp:revision>
  <dcterms:created xsi:type="dcterms:W3CDTF">2020-03-25T02:21:14Z</dcterms:created>
  <dcterms:modified xsi:type="dcterms:W3CDTF">2020-03-27T14:15:10Z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20</vt:i4>
  </property>
</Properties>
</file>